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1"/>
  </p:sldMasterIdLst>
  <p:notesMasterIdLst>
    <p:notesMasterId r:id="rId7"/>
  </p:notesMasterIdLst>
  <p:handoutMasterIdLst>
    <p:handoutMasterId r:id="rId8"/>
  </p:handoutMasterIdLst>
  <p:sldIdLst>
    <p:sldId id="256" r:id="rId2"/>
    <p:sldId id="260" r:id="rId3"/>
    <p:sldId id="257" r:id="rId4"/>
    <p:sldId id="258" r:id="rId5"/>
    <p:sldId id="259" r:id="rId6"/>
  </p:sldIdLst>
  <p:sldSz cx="9906000" cy="6858000" type="A4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63E9"/>
    <a:srgbClr val="145AA8"/>
    <a:srgbClr val="0A1EB6"/>
    <a:srgbClr val="0243A2"/>
    <a:srgbClr val="01174F"/>
    <a:srgbClr val="712000"/>
    <a:srgbClr val="4C2E00"/>
    <a:srgbClr val="676767"/>
    <a:srgbClr val="A2C1FE"/>
    <a:srgbClr val="00B7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B159A-11F7-4098-9E89-C9189FF7DF4A}" v="2" dt="2023-01-17T09:08:05.9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929F9F4-4A8F-4326-A1B4-22849713DDAB}" styleName="Style foncé 1 - Accentuation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1266" y="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el Green" userId="a8df8624b2a753c6" providerId="LiveId" clId="{030B159A-11F7-4098-9E89-C9189FF7DF4A}"/>
    <pc:docChg chg="modSld">
      <pc:chgData name="joel Green" userId="a8df8624b2a753c6" providerId="LiveId" clId="{030B159A-11F7-4098-9E89-C9189FF7DF4A}" dt="2023-01-17T09:08:05.905" v="1" actId="20577"/>
      <pc:docMkLst>
        <pc:docMk/>
      </pc:docMkLst>
      <pc:sldChg chg="modSp">
        <pc:chgData name="joel Green" userId="a8df8624b2a753c6" providerId="LiveId" clId="{030B159A-11F7-4098-9E89-C9189FF7DF4A}" dt="2023-01-17T09:08:05.905" v="1" actId="20577"/>
        <pc:sldMkLst>
          <pc:docMk/>
          <pc:sldMk cId="0" sldId="256"/>
        </pc:sldMkLst>
        <pc:spChg chg="mod">
          <ac:chgData name="joel Green" userId="a8df8624b2a753c6" providerId="LiveId" clId="{030B159A-11F7-4098-9E89-C9189FF7DF4A}" dt="2023-01-17T09:08:05.905" v="1" actId="20577"/>
          <ac:spMkLst>
            <pc:docMk/>
            <pc:sldMk cId="0" sldId="256"/>
            <ac:spMk id="4099" creationId="{00000000-0000-0000-0000-000000000000}"/>
          </ac:spMkLst>
        </pc:spChg>
      </pc:sldChg>
    </pc:docChg>
  </pc:docChgLst>
  <pc:docChgLst>
    <pc:chgData name="joel Green" userId="a8df8624b2a753c6" providerId="Windows Live" clId="Web-{D322AEDA-E023-4835-B933-035CAE6497B2}"/>
    <pc:docChg chg="modSld">
      <pc:chgData name="joel Green" userId="a8df8624b2a753c6" providerId="Windows Live" clId="Web-{D322AEDA-E023-4835-B933-035CAE6497B2}" dt="2020-01-24T10:43:36.613" v="3" actId="20577"/>
      <pc:docMkLst>
        <pc:docMk/>
      </pc:docMkLst>
      <pc:sldChg chg="modSp">
        <pc:chgData name="joel Green" userId="a8df8624b2a753c6" providerId="Windows Live" clId="Web-{D322AEDA-E023-4835-B933-035CAE6497B2}" dt="2020-01-24T10:43:36.613" v="2" actId="20577"/>
        <pc:sldMkLst>
          <pc:docMk/>
          <pc:sldMk cId="0" sldId="256"/>
        </pc:sldMkLst>
        <pc:spChg chg="mod">
          <ac:chgData name="joel Green" userId="a8df8624b2a753c6" providerId="Windows Live" clId="Web-{D322AEDA-E023-4835-B933-035CAE6497B2}" dt="2020-01-24T10:43:36.613" v="2" actId="20577"/>
          <ac:spMkLst>
            <pc:docMk/>
            <pc:sldMk cId="0" sldId="256"/>
            <ac:spMk id="6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47803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5675" y="687388"/>
            <a:ext cx="4946650" cy="34258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de texte du masque</a:t>
            </a:r>
          </a:p>
          <a:p>
            <a:pPr lvl="1"/>
            <a:r>
              <a:rPr lang="fr-FR"/>
              <a:t>Second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5748996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/>
              <a:t>Projet de croisières touristiques dans la Manche ouest avec visite des îles anglo-normandes, découverte du milieu marin et initiation à la voile.</a:t>
            </a:r>
          </a:p>
        </p:txBody>
      </p:sp>
      <p:sp>
        <p:nvSpPr>
          <p:cNvPr id="512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5675" y="687388"/>
            <a:ext cx="4946650" cy="3425825"/>
          </a:xfrm>
          <a:ln cap="flat"/>
        </p:spPr>
      </p:sp>
    </p:spTree>
    <p:extLst>
      <p:ext uri="{BB962C8B-B14F-4D97-AF65-F5344CB8AC3E}">
        <p14:creationId xmlns:p14="http://schemas.microsoft.com/office/powerpoint/2010/main" val="583339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55675" y="687388"/>
            <a:ext cx="4946650" cy="34258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/>
              <a:t>Nos voiliers sont de la toute dernière génération, parmi les plus rapides et les plus luxueux.</a:t>
            </a:r>
          </a:p>
        </p:txBody>
      </p:sp>
    </p:spTree>
    <p:extLst>
      <p:ext uri="{BB962C8B-B14F-4D97-AF65-F5344CB8AC3E}">
        <p14:creationId xmlns:p14="http://schemas.microsoft.com/office/powerpoint/2010/main" val="141616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/>
              <a:t>Présentation générale de notre offre en matiére de voyage, offre axée sur quelques thèmes porteurs.</a:t>
            </a:r>
          </a:p>
        </p:txBody>
      </p:sp>
      <p:sp>
        <p:nvSpPr>
          <p:cNvPr id="717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5675" y="687388"/>
            <a:ext cx="4946650" cy="3425825"/>
          </a:xfrm>
          <a:ln cap="flat"/>
        </p:spPr>
      </p:sp>
    </p:spTree>
    <p:extLst>
      <p:ext uri="{BB962C8B-B14F-4D97-AF65-F5344CB8AC3E}">
        <p14:creationId xmlns:p14="http://schemas.microsoft.com/office/powerpoint/2010/main" val="3747644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Wingdings" pitchFamily="2" charset="2"/>
              <a:buChar char="l"/>
            </a:pPr>
            <a:r>
              <a:rPr lang="fr-FR" sz="1600"/>
              <a:t> Ces vols sont directs et intègrent le billet du retour.</a:t>
            </a:r>
          </a:p>
          <a:p>
            <a:pPr>
              <a:buFont typeface="Wingdings" pitchFamily="2" charset="2"/>
              <a:buChar char="l"/>
            </a:pPr>
            <a:r>
              <a:rPr lang="fr-FR" sz="1600"/>
              <a:t> Toute annulation doit être demandée par courrier avec un préavis de 30 jours avant la date du départ.</a:t>
            </a:r>
          </a:p>
        </p:txBody>
      </p:sp>
      <p:sp>
        <p:nvSpPr>
          <p:cNvPr id="921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5675" y="687388"/>
            <a:ext cx="4946650" cy="3425825"/>
          </a:xfrm>
          <a:ln cap="flat"/>
        </p:spPr>
      </p:sp>
    </p:spTree>
    <p:extLst>
      <p:ext uri="{BB962C8B-B14F-4D97-AF65-F5344CB8AC3E}">
        <p14:creationId xmlns:p14="http://schemas.microsoft.com/office/powerpoint/2010/main" val="7493507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/>
              <a:t>Si vous le voulez bien !</a:t>
            </a:r>
          </a:p>
        </p:txBody>
      </p:sp>
      <p:sp>
        <p:nvSpPr>
          <p:cNvPr id="1126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5675" y="687388"/>
            <a:ext cx="4946650" cy="3425825"/>
          </a:xfrm>
          <a:ln cap="flat"/>
        </p:spPr>
      </p:sp>
    </p:spTree>
    <p:extLst>
      <p:ext uri="{BB962C8B-B14F-4D97-AF65-F5344CB8AC3E}">
        <p14:creationId xmlns:p14="http://schemas.microsoft.com/office/powerpoint/2010/main" val="3356161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2697" y="1300787"/>
            <a:ext cx="706060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2697" y="3886202"/>
            <a:ext cx="706060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1CA6-B444-43F5-927D-7F8D012978B5}" type="datetimeFigureOut">
              <a:rPr lang="fr-FR" smtClean="0"/>
              <a:pPr/>
              <a:t>17/01/2023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A4707-A384-4245-A03F-5FA25FEF567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2362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458" y="4289374"/>
            <a:ext cx="8421101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62605" y="698261"/>
            <a:ext cx="7980807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443" y="5108728"/>
            <a:ext cx="8421117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1CA6-B444-43F5-927D-7F8D012978B5}" type="datetimeFigureOut">
              <a:rPr lang="fr-FR" smtClean="0"/>
              <a:pPr/>
              <a:t>17/01/2023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A4707-A384-4245-A03F-5FA25FEF567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2379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443" y="609601"/>
            <a:ext cx="8421117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443" y="4204821"/>
            <a:ext cx="8421117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1CA6-B444-43F5-927D-7F8D012978B5}" type="datetimeFigureOut">
              <a:rPr lang="fr-FR" smtClean="0"/>
              <a:pPr/>
              <a:t>17/01/2023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A4707-A384-4245-A03F-5FA25FEF567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6278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047" y="872589"/>
            <a:ext cx="7558486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98024" y="3610032"/>
            <a:ext cx="7111243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443" y="4372798"/>
            <a:ext cx="8421117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1CA6-B444-43F5-927D-7F8D012978B5}" type="datetimeFigureOut">
              <a:rPr lang="fr-FR" smtClean="0"/>
              <a:pPr/>
              <a:t>17/01/2023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A4707-A384-4245-A03F-5FA25FEF5672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799095" y="887859"/>
            <a:ext cx="592462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504308" y="3120015"/>
            <a:ext cx="59977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82517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443" y="2138723"/>
            <a:ext cx="8421117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443" y="4662335"/>
            <a:ext cx="8421117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1CA6-B444-43F5-927D-7F8D012978B5}" type="datetimeFigureOut">
              <a:rPr lang="fr-FR" smtClean="0"/>
              <a:pPr/>
              <a:t>17/01/2023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A4707-A384-4245-A03F-5FA25FEF567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2238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742443" y="609600"/>
            <a:ext cx="8421117" cy="160509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42442" y="2367093"/>
            <a:ext cx="268041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742442" y="2943357"/>
            <a:ext cx="268041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17567" y="2367093"/>
            <a:ext cx="267436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08597" y="2943357"/>
            <a:ext cx="268397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78305" y="2367093"/>
            <a:ext cx="2685254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78305" y="2943357"/>
            <a:ext cx="2685254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1CA6-B444-43F5-927D-7F8D012978B5}" type="datetimeFigureOut">
              <a:rPr lang="fr-FR" smtClean="0"/>
              <a:pPr/>
              <a:t>17/01/2023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A4707-A384-4245-A03F-5FA25FEF567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1480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742443" y="610772"/>
            <a:ext cx="8421117" cy="160392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742442" y="4204820"/>
            <a:ext cx="267833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742442" y="2367093"/>
            <a:ext cx="2678333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742442" y="4781082"/>
            <a:ext cx="2678333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09742" y="4204820"/>
            <a:ext cx="268273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608595" y="2367093"/>
            <a:ext cx="268397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08595" y="4781082"/>
            <a:ext cx="268397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78306" y="4204820"/>
            <a:ext cx="2681804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478305" y="2367093"/>
            <a:ext cx="268525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78203" y="4781080"/>
            <a:ext cx="2685356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1CA6-B444-43F5-927D-7F8D012978B5}" type="datetimeFigureOut">
              <a:rPr lang="fr-FR" smtClean="0"/>
              <a:pPr/>
              <a:t>17/01/2023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A4707-A384-4245-A03F-5FA25FEF567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34510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742443" y="2367095"/>
            <a:ext cx="8421117" cy="3424107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1CA6-B444-43F5-927D-7F8D012978B5}" type="datetimeFigureOut">
              <a:rPr lang="fr-FR" smtClean="0"/>
              <a:pPr/>
              <a:t>17/01/2023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A4707-A384-4245-A03F-5FA25FEF567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81380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609603"/>
            <a:ext cx="2074578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742443" y="609603"/>
            <a:ext cx="6222713" cy="5181599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1CA6-B444-43F5-927D-7F8D012978B5}" type="datetimeFigureOut">
              <a:rPr lang="fr-FR" smtClean="0"/>
              <a:pPr/>
              <a:t>17/01/2023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A4707-A384-4245-A03F-5FA25FEF567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62235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re. Texte et image de la bibliothè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1" y="419100"/>
            <a:ext cx="7772400" cy="1143000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066801" y="1790700"/>
            <a:ext cx="3810000" cy="41148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'image de la bibliothèque 3"/>
          <p:cNvSpPr>
            <a:spLocks noGrp="1"/>
          </p:cNvSpPr>
          <p:nvPr>
            <p:ph type="clipArt" sz="half" idx="2"/>
          </p:nvPr>
        </p:nvSpPr>
        <p:spPr>
          <a:xfrm>
            <a:off x="5029201" y="1790700"/>
            <a:ext cx="3810000" cy="411480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278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re et contenu sur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1" y="419100"/>
            <a:ext cx="7772400" cy="1143000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66801" y="1790700"/>
            <a:ext cx="7772400" cy="19812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66801" y="3924300"/>
            <a:ext cx="7772400" cy="19812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943584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742441" y="2367094"/>
            <a:ext cx="8420609" cy="342410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1CA6-B444-43F5-927D-7F8D012978B5}" type="datetimeFigureOut">
              <a:rPr lang="fr-FR" smtClean="0"/>
              <a:pPr/>
              <a:t>17/01/2023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A4707-A384-4245-A03F-5FA25FEF567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8712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442" y="828565"/>
            <a:ext cx="8410799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42" y="3657459"/>
            <a:ext cx="8410799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1CA6-B444-43F5-927D-7F8D012978B5}" type="datetimeFigureOut">
              <a:rPr lang="fr-FR" smtClean="0"/>
              <a:pPr/>
              <a:t>17/01/2023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A4707-A384-4245-A03F-5FA25FEF567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4316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742443" y="618519"/>
            <a:ext cx="8421116" cy="159617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742441" y="2367094"/>
            <a:ext cx="4148647" cy="342410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014912" y="2367094"/>
            <a:ext cx="4148138" cy="342410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1CA6-B444-43F5-927D-7F8D012978B5}" type="datetimeFigureOut">
              <a:rPr lang="fr-FR" smtClean="0"/>
              <a:pPr/>
              <a:t>17/01/2023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A4707-A384-4245-A03F-5FA25FEF567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6248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742443" y="618519"/>
            <a:ext cx="8421116" cy="159617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1392" y="2371018"/>
            <a:ext cx="3959698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742442" y="3051014"/>
            <a:ext cx="4148647" cy="274018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97094" y="2371018"/>
            <a:ext cx="396646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014913" y="3051014"/>
            <a:ext cx="4148139" cy="274018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1CA6-B444-43F5-927D-7F8D012978B5}" type="datetimeFigureOut">
              <a:rPr lang="fr-FR" smtClean="0"/>
              <a:pPr/>
              <a:t>17/01/2023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A4707-A384-4245-A03F-5FA25FEF567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0908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1CA6-B444-43F5-927D-7F8D012978B5}" type="datetimeFigureOut">
              <a:rPr lang="fr-FR" smtClean="0"/>
              <a:pPr/>
              <a:t>17/01/2023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A4707-A384-4245-A03F-5FA25FEF567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012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1CA6-B444-43F5-927D-7F8D012978B5}" type="datetimeFigureOut">
              <a:rPr lang="fr-FR" smtClean="0"/>
              <a:pPr/>
              <a:t>17/01/2023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A4707-A384-4245-A03F-5FA25FEF567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5584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442" y="609600"/>
            <a:ext cx="3197747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4125926" y="609602"/>
            <a:ext cx="5037632" cy="5181599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442" y="2632852"/>
            <a:ext cx="3197748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1CA6-B444-43F5-927D-7F8D012978B5}" type="datetimeFigureOut">
              <a:rPr lang="fr-FR" smtClean="0"/>
              <a:pPr/>
              <a:t>17/01/2023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A4707-A384-4245-A03F-5FA25FEF567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6124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443" y="609600"/>
            <a:ext cx="4473753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21293" y="609601"/>
            <a:ext cx="3256339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458" y="2632854"/>
            <a:ext cx="4473738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1CA6-B444-43F5-927D-7F8D012978B5}" type="datetimeFigureOut">
              <a:rPr lang="fr-FR" smtClean="0"/>
              <a:pPr/>
              <a:t>17/01/2023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A4707-A384-4245-A03F-5FA25FEF567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3092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1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906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43" y="618519"/>
            <a:ext cx="8421116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43" y="2367095"/>
            <a:ext cx="8421117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38974" y="5883277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ADD1CA6-B444-43F5-927D-7F8D012978B5}" type="datetimeFigureOut">
              <a:rPr lang="fr-FR" smtClean="0"/>
              <a:pPr/>
              <a:t>17/01/2023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443" y="5883277"/>
            <a:ext cx="5421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2636" y="5883277"/>
            <a:ext cx="6209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A5A4707-A384-4245-A03F-5FA25FEF567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68813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  <p:sldLayoutId id="2147483818" r:id="rId13"/>
    <p:sldLayoutId id="2147483819" r:id="rId14"/>
    <p:sldLayoutId id="2147483820" r:id="rId15"/>
    <p:sldLayoutId id="2147483821" r:id="rId16"/>
    <p:sldLayoutId id="2147483822" r:id="rId17"/>
    <p:sldLayoutId id="2147483823" r:id="rId18"/>
    <p:sldLayoutId id="2147483824" r:id="rId1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50800" dist="25400" dir="4980000" algn="tl" rotWithShape="0">
              <a:srgbClr val="000000">
                <a:alpha val="36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fr-FR"/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23844" y="1790700"/>
            <a:ext cx="5286412" cy="4114800"/>
          </a:xfrm>
          <a:noFill/>
          <a:ln/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spcAft>
                <a:spcPts val="300"/>
              </a:spcAft>
              <a:buFont typeface="Wingdings" pitchFamily="2" charset="2"/>
              <a:buChar char=""/>
            </a:pPr>
            <a:r>
              <a:rPr lang="fr-FR" sz="3200" i="1">
                <a:solidFill>
                  <a:schemeClr val="accent4">
                    <a:lumMod val="60000"/>
                    <a:lumOff val="40000"/>
                  </a:schemeClr>
                </a:solidFill>
              </a:rPr>
              <a:t>Croisière d'agrément en Manche Ouest</a:t>
            </a:r>
          </a:p>
          <a:p>
            <a:pPr>
              <a:spcBef>
                <a:spcPts val="600"/>
              </a:spcBef>
              <a:buFont typeface="Wingdings" pitchFamily="2" charset="2"/>
              <a:buChar char=""/>
            </a:pPr>
            <a:r>
              <a:rPr lang="fr-FR" sz="3200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Escales dans les îles Anglo-Normandes</a:t>
            </a:r>
          </a:p>
          <a:p>
            <a:pPr>
              <a:spcBef>
                <a:spcPts val="600"/>
              </a:spcBef>
              <a:buFont typeface="Wingdings" pitchFamily="2" charset="2"/>
              <a:buChar char=""/>
            </a:pPr>
            <a:r>
              <a:rPr lang="fr-FR" sz="3200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Découverte du milieu marin et de la navigation à la voile</a:t>
            </a:r>
          </a:p>
        </p:txBody>
      </p:sp>
      <p:pic>
        <p:nvPicPr>
          <p:cNvPr id="8" name="Picture 3" descr="C:\Users\jgreen\AppData\Local\Microsoft\Windows\Temporary Internet Files\Content.IE5\X6QMW5JL\MPj03997270000[1]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24570" y="1428736"/>
            <a:ext cx="3000396" cy="4498398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427796" y="214290"/>
            <a:ext cx="6955751" cy="923330"/>
          </a:xfrm>
          <a:prstGeom prst="rect">
            <a:avLst/>
          </a:prstGeom>
          <a:noFill/>
        </p:spPr>
        <p:txBody>
          <a:bodyPr wrap="none" lIns="91440" tIns="45720" rIns="91440" bIns="45720" anchor="t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fr-FR" sz="5400" b="1" cap="none" spc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/>
                <a:cs typeface="Arial"/>
              </a:rPr>
              <a:t>Un</a:t>
            </a:r>
            <a:r>
              <a:rPr lang="fr-FR" sz="5400" b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/>
                <a:cs typeface="Arial"/>
              </a:rPr>
              <a:t> </a:t>
            </a:r>
            <a:r>
              <a:rPr lang="fr-FR" sz="5400" b="1" cap="none" spc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/>
                <a:cs typeface="Arial"/>
              </a:rPr>
              <a:t>petit tour en mer</a:t>
            </a: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uiExpand="1" build="p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Des voiliers rapides</a:t>
            </a:r>
          </a:p>
        </p:txBody>
      </p:sp>
      <p:pic>
        <p:nvPicPr>
          <p:cNvPr id="4" name="Picture 2" descr="C:\Users\jgreen\AppData\Local\Microsoft\Windows\Temporary Internet Files\Content.IE5\LD3A62ER\MPj0400943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7090" y="1700808"/>
            <a:ext cx="6431933" cy="4286280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7096140" y="1428736"/>
            <a:ext cx="235745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i="1">
                <a:solidFill>
                  <a:schemeClr val="accent4">
                    <a:lumMod val="60000"/>
                    <a:lumOff val="40000"/>
                  </a:schemeClr>
                </a:solidFill>
                <a:latin typeface="Calibri" pitchFamily="34" charset="0"/>
              </a:rPr>
              <a:t>Admirez la ligne de nos nouveaux voiliers </a:t>
            </a:r>
            <a:r>
              <a:rPr lang="fr-FR" sz="2800" i="1">
                <a:solidFill>
                  <a:schemeClr val="accent4">
                    <a:lumMod val="60000"/>
                    <a:lumOff val="40000"/>
                  </a:schemeClr>
                </a:solidFill>
                <a:latin typeface="Calibri" pitchFamily="34" charset="0"/>
              </a:rPr>
              <a:t>!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738554" y="5214950"/>
            <a:ext cx="3331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>
                <a:solidFill>
                  <a:schemeClr val="accent3">
                    <a:lumMod val="20000"/>
                    <a:lumOff val="80000"/>
                  </a:schemeClr>
                </a:solidFill>
                <a:latin typeface="Eras Demi ITC" pitchFamily="34" charset="0"/>
              </a:rPr>
              <a:t>sensations garanties !</a:t>
            </a:r>
          </a:p>
        </p:txBody>
      </p:sp>
    </p:spTree>
  </p:cSld>
  <p:clrMapOvr>
    <a:masterClrMapping/>
  </p:clrMapOvr>
  <p:transition spd="med" advClick="0" advTm="10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fr-FR"/>
              <a:t>Un périple en Europe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sz="quarter" idx="13"/>
          </p:nvPr>
        </p:nvSpPr>
        <p:spPr>
          <a:ln/>
          <a:scene3d>
            <a:camera prst="orthographicFront"/>
            <a:lightRig rig="threePt" dir="t"/>
          </a:scene3d>
          <a:sp3d prstMaterial="dkEdge"/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fr-FR" sz="2400">
                <a:solidFill>
                  <a:srgbClr val="01174F"/>
                </a:solidFill>
                <a:latin typeface="Aharoni" pitchFamily="2" charset="-79"/>
                <a:cs typeface="Aharoni" pitchFamily="2" charset="-79"/>
              </a:rPr>
              <a:t>Ouverture sur l'Europe de l'Est</a:t>
            </a:r>
          </a:p>
          <a:p>
            <a:pPr lvl="1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fr-FR" sz="2100">
                <a:solidFill>
                  <a:schemeClr val="tx2"/>
                </a:solidFill>
              </a:rPr>
              <a:t>Baltique</a:t>
            </a:r>
          </a:p>
          <a:p>
            <a:pPr lvl="1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fr-FR" sz="2100">
                <a:solidFill>
                  <a:schemeClr val="tx2"/>
                </a:solidFill>
              </a:rPr>
              <a:t>Hongrie</a:t>
            </a:r>
          </a:p>
          <a:p>
            <a:pPr>
              <a:lnSpc>
                <a:spcPct val="90000"/>
              </a:lnSpc>
            </a:pPr>
            <a:r>
              <a:rPr lang="fr-FR" sz="2400">
                <a:solidFill>
                  <a:srgbClr val="01174F"/>
                </a:solidFill>
                <a:latin typeface="Aharoni" pitchFamily="2" charset="-79"/>
                <a:cs typeface="Aharoni" pitchFamily="2" charset="-79"/>
              </a:rPr>
              <a:t>Le grand nord</a:t>
            </a:r>
          </a:p>
          <a:p>
            <a:pPr lvl="1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fr-FR" sz="2100">
                <a:solidFill>
                  <a:schemeClr val="tx2"/>
                </a:solidFill>
              </a:rPr>
              <a:t>Norvège</a:t>
            </a:r>
          </a:p>
          <a:p>
            <a:pPr lvl="1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fr-FR" sz="2100">
                <a:solidFill>
                  <a:schemeClr val="tx2"/>
                </a:solidFill>
              </a:rPr>
              <a:t>Suède</a:t>
            </a:r>
          </a:p>
          <a:p>
            <a:pPr lvl="1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fr-FR" sz="2100">
                <a:solidFill>
                  <a:schemeClr val="tx2"/>
                </a:solidFill>
              </a:rPr>
              <a:t>Finlande</a:t>
            </a:r>
          </a:p>
          <a:p>
            <a:pPr>
              <a:lnSpc>
                <a:spcPct val="90000"/>
              </a:lnSpc>
            </a:pPr>
            <a:r>
              <a:rPr lang="fr-FR" sz="2400">
                <a:solidFill>
                  <a:srgbClr val="01174F"/>
                </a:solidFill>
                <a:latin typeface="Aharoni" pitchFamily="2" charset="-79"/>
                <a:cs typeface="Aharoni" pitchFamily="2" charset="-79"/>
              </a:rPr>
              <a:t>Plus de soleil</a:t>
            </a:r>
          </a:p>
          <a:p>
            <a:pPr lvl="1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fr-FR" sz="2100">
                <a:solidFill>
                  <a:schemeClr val="tx2"/>
                </a:solidFill>
              </a:rPr>
              <a:t>Espagne</a:t>
            </a:r>
          </a:p>
          <a:p>
            <a:pPr lvl="1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fr-FR" sz="2100">
                <a:solidFill>
                  <a:schemeClr val="tx2"/>
                </a:solidFill>
              </a:rPr>
              <a:t>Italie</a:t>
            </a:r>
          </a:p>
          <a:p>
            <a:pPr lvl="1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fr-FR" sz="2100">
                <a:solidFill>
                  <a:schemeClr val="tx2"/>
                </a:solidFill>
              </a:rPr>
              <a:t>Grèce</a:t>
            </a:r>
          </a:p>
          <a:p>
            <a:pPr lvl="1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fr-FR" sz="2100">
                <a:solidFill>
                  <a:schemeClr val="tx2"/>
                </a:solidFill>
              </a:rPr>
              <a:t>Turquie</a:t>
            </a:r>
          </a:p>
        </p:txBody>
      </p:sp>
      <p:pic>
        <p:nvPicPr>
          <p:cNvPr id="6149" name="Picture 5" descr="C:\Users\jgreen\AppData\Local\Microsoft\Windows\Temporary Internet Files\Content.IE5\LQECR80U\MPj0431316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0124" y="1857364"/>
            <a:ext cx="4214842" cy="421484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61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614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614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0"/>
                            </p:stCondLst>
                            <p:childTnLst>
                              <p:par>
                                <p:cTn id="5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C:\Users\jgreen\AppData\Local\Microsoft\Windows\Temporary Internet Files\Content.IE5\X6QMW5JL\MPj0410081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5348" y="1357298"/>
            <a:ext cx="7715304" cy="4643471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1" y="266700"/>
            <a:ext cx="7772400" cy="1143000"/>
          </a:xfrm>
          <a:noFill/>
          <a:ln/>
        </p:spPr>
        <p:txBody>
          <a:bodyPr/>
          <a:lstStyle/>
          <a:p>
            <a:r>
              <a:rPr lang="fr-FR"/>
              <a:t>Quelques destinations</a:t>
            </a:r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sz="half" idx="1"/>
          </p:nvPr>
        </p:nvGraphicFramePr>
        <p:xfrm>
          <a:off x="1095348" y="1357298"/>
          <a:ext cx="7715304" cy="857256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1928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88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88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88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294">
                <a:tc>
                  <a:txBody>
                    <a:bodyPr/>
                    <a:lstStyle/>
                    <a:p>
                      <a:pPr marL="180340" marR="179705" algn="ctr" hangingPunct="0">
                        <a:spcAft>
                          <a:spcPts val="600"/>
                        </a:spcAft>
                      </a:pPr>
                      <a:r>
                        <a:rPr lang="fr-FR" sz="2400"/>
                        <a:t>PRAGUE</a:t>
                      </a:r>
                      <a:endParaRPr lang="fr-FR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marR="179705" algn="ctr" hangingPunct="0">
                        <a:spcAft>
                          <a:spcPts val="600"/>
                        </a:spcAft>
                      </a:pPr>
                      <a:r>
                        <a:rPr lang="fr-FR" sz="2400"/>
                        <a:t>OSLO</a:t>
                      </a:r>
                      <a:endParaRPr lang="fr-FR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marR="179705" algn="ctr" hangingPunct="0">
                        <a:spcAft>
                          <a:spcPts val="600"/>
                        </a:spcAft>
                      </a:pPr>
                      <a:r>
                        <a:rPr lang="fr-FR" sz="2400"/>
                        <a:t>ATHENES</a:t>
                      </a:r>
                      <a:endParaRPr lang="fr-FR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marR="179705" algn="ctr" hangingPunct="0">
                        <a:spcAft>
                          <a:spcPts val="600"/>
                        </a:spcAft>
                      </a:pPr>
                      <a:r>
                        <a:rPr lang="fr-FR" sz="2400"/>
                        <a:t>MADRID</a:t>
                      </a:r>
                      <a:endParaRPr lang="fr-FR" sz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6962">
                <a:tc>
                  <a:txBody>
                    <a:bodyPr/>
                    <a:lstStyle/>
                    <a:p>
                      <a:pPr marL="180340" marR="179705" algn="ctr" hangingPunct="0">
                        <a:spcAft>
                          <a:spcPts val="600"/>
                        </a:spcAft>
                      </a:pPr>
                      <a:r>
                        <a:rPr lang="fr-FR" sz="2400"/>
                        <a:t>800 €</a:t>
                      </a:r>
                      <a:endParaRPr lang="fr-FR" sz="105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340" marR="179705" algn="ctr" hangingPunct="0">
                        <a:spcAft>
                          <a:spcPts val="600"/>
                        </a:spcAft>
                      </a:pPr>
                      <a:r>
                        <a:rPr lang="fr-FR" sz="2400"/>
                        <a:t>950 €</a:t>
                      </a:r>
                      <a:endParaRPr lang="fr-FR" sz="105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340" marR="179705" algn="ctr" hangingPunct="0">
                        <a:spcAft>
                          <a:spcPts val="600"/>
                        </a:spcAft>
                      </a:pPr>
                      <a:r>
                        <a:rPr lang="fr-FR" sz="2400"/>
                        <a:t>785 €</a:t>
                      </a:r>
                      <a:endParaRPr lang="fr-FR" sz="105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340" marR="179705" algn="ctr" hangingPunct="0">
                        <a:spcAft>
                          <a:spcPts val="600"/>
                        </a:spcAft>
                      </a:pPr>
                      <a:r>
                        <a:rPr lang="fr-FR" sz="2400"/>
                        <a:t>650 €</a:t>
                      </a:r>
                      <a:endParaRPr lang="fr-FR" sz="105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1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738290" y="4286256"/>
            <a:ext cx="7010400" cy="1562100"/>
          </a:xfrm>
          <a:noFill/>
          <a:ln/>
        </p:spPr>
        <p:txBody>
          <a:bodyPr>
            <a:normAutofit lnSpcReduction="10000"/>
          </a:bodyPr>
          <a:lstStyle/>
          <a:p>
            <a:r>
              <a:rPr lang="fr-FR" sz="2400">
                <a:solidFill>
                  <a:srgbClr val="01174F"/>
                </a:solidFill>
              </a:rPr>
              <a:t>Prix des vols au départ de paris</a:t>
            </a:r>
          </a:p>
          <a:p>
            <a:r>
              <a:rPr lang="fr-FR" sz="2400">
                <a:solidFill>
                  <a:srgbClr val="01174F"/>
                </a:solidFill>
              </a:rPr>
              <a:t>Promotions valable de septembre à juin</a:t>
            </a:r>
          </a:p>
          <a:p>
            <a:r>
              <a:rPr lang="fr-FR" sz="2400">
                <a:solidFill>
                  <a:srgbClr val="01174F"/>
                </a:solidFill>
              </a:rPr>
              <a:t>Réservation recommandée</a:t>
            </a:r>
          </a:p>
        </p:txBody>
      </p:sp>
      <p:pic>
        <p:nvPicPr>
          <p:cNvPr id="7" name="Picture 14" descr="C:\Users\jgreen\AppData\Local\Microsoft\Windows\Temporary Internet Files\Content.IE5\X6QMW5JL\MCj0431620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6654" y="51435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500"/>
                                        <p:tgtEl>
                                          <p:spTgt spid="8196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500"/>
                                        <p:tgtEl>
                                          <p:spTgt spid="8196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500"/>
                                        <p:tgtEl>
                                          <p:spTgt spid="8196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50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50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50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750"/>
                            </p:stCondLst>
                            <p:childTnLst>
                              <p:par>
                                <p:cTn id="4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500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500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500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250"/>
                            </p:stCondLst>
                            <p:childTnLst>
                              <p:par>
                                <p:cTn id="5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500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500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500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8000"/>
                            </p:stCondLst>
                            <p:childTnLst>
                              <p:par>
                                <p:cTn id="5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6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3" name="Picture 13" descr="C:\Users\jgreen\AppData\Local\Microsoft\Windows\Temporary Internet Files\Content.IE5\0IDC9ZVW\MPj0201347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09662" y="1357298"/>
            <a:ext cx="6929486" cy="458501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738422" y="4643446"/>
            <a:ext cx="44550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fr-FR" sz="5400" b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Et bon vent !</a:t>
            </a:r>
          </a:p>
        </p:txBody>
      </p:sp>
      <p:sp>
        <p:nvSpPr>
          <p:cNvPr id="2" name="Rectangle 1"/>
          <p:cNvSpPr/>
          <p:nvPr/>
        </p:nvSpPr>
        <p:spPr>
          <a:xfrm>
            <a:off x="3316313" y="1597444"/>
            <a:ext cx="2916184" cy="923330"/>
          </a:xfrm>
          <a:prstGeom prst="rect">
            <a:avLst/>
          </a:prstGeom>
          <a:noFill/>
          <a:effectLst>
            <a:glow rad="127000">
              <a:schemeClr val="tx2">
                <a:lumMod val="20000"/>
                <a:lumOff val="80000"/>
              </a:schemeClr>
            </a:glow>
            <a:outerShdw blurRad="152400" dist="317500" dir="5400000" sx="86000" sy="86000" rotWithShape="0">
              <a:schemeClr val="tx2">
                <a:lumMod val="20000"/>
                <a:lumOff val="80000"/>
                <a:alpha val="92000"/>
              </a:scheme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B prst="slope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/>
              <a:t>À bientôt</a:t>
            </a:r>
            <a:endParaRPr lang="fr-FR" sz="5400" b="1" cap="none" spc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Ronds dans l’eau">
  <a:themeElements>
    <a:clrScheme name="Ronds dans l’eau">
      <a:dk1>
        <a:sysClr val="windowText" lastClr="000000"/>
      </a:dk1>
      <a:lt1>
        <a:sysClr val="window" lastClr="FFFFFF"/>
      </a:lt1>
      <a:dk2>
        <a:srgbClr val="4B4B4B"/>
      </a:dk2>
      <a:lt2>
        <a:srgbClr val="B5B5B5"/>
      </a:lt2>
      <a:accent1>
        <a:srgbClr val="9AC43E"/>
      </a:accent1>
      <a:accent2>
        <a:srgbClr val="44BA98"/>
      </a:accent2>
      <a:accent3>
        <a:srgbClr val="43A9D9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Ronds dans l’eau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onds dans l’eau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892FADA9-420D-4323-A7A4-C1060166525B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TC104033925[[fn=Ronds dans l’eau]]</Template>
  <TotalTime>0</TotalTime>
  <Words>197</Words>
  <Application>Microsoft Office PowerPoint</Application>
  <PresentationFormat>Format A4 (210 x 297 mm)</PresentationFormat>
  <Paragraphs>41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3" baseType="lpstr">
      <vt:lpstr>Aharoni</vt:lpstr>
      <vt:lpstr>Arial</vt:lpstr>
      <vt:lpstr>Calibri</vt:lpstr>
      <vt:lpstr>Eras Demi ITC</vt:lpstr>
      <vt:lpstr>Times New Roman</vt:lpstr>
      <vt:lpstr>Tw Cen MT</vt:lpstr>
      <vt:lpstr>Wingdings</vt:lpstr>
      <vt:lpstr>Ronds dans l’eau</vt:lpstr>
      <vt:lpstr> </vt:lpstr>
      <vt:lpstr>Des voiliers rapides</vt:lpstr>
      <vt:lpstr>Un périple en Europe</vt:lpstr>
      <vt:lpstr>Quelques destinations</vt:lpstr>
      <vt:lpstr>Présentation PowerPoint</vt:lpstr>
    </vt:vector>
  </TitlesOfParts>
  <Company>IOS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Exemple de présentation : un petit tour en mer</dc:title>
  <dc:subject>Présentation des prestations d'une agence de voyage</dc:subject>
  <dc:creator>IOS</dc:creator>
  <cp:keywords>voyage</cp:keywords>
  <dc:description>- paragraphes de texte_x000d_
- insertion d'images_x000d_
- insertion de tableau_x000d_
- transitions et compilations</dc:description>
  <cp:lastModifiedBy>joel Green</cp:lastModifiedBy>
  <cp:revision>1</cp:revision>
  <cp:lastPrinted>1601-01-01T00:00:00Z</cp:lastPrinted>
  <dcterms:created xsi:type="dcterms:W3CDTF">1995-03-31T15:11:44Z</dcterms:created>
  <dcterms:modified xsi:type="dcterms:W3CDTF">2023-01-17T09:08:07Z</dcterms:modified>
  <cp:category>Exercices Powerpoint 2013</cp:category>
</cp:coreProperties>
</file>